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EDD83-5A59-44C9-B768-574A1310F911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EB26C-D1DC-49D7-B116-D1632AAE388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2018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EB26C-D1DC-49D7-B116-D1632AAE3883}" type="slidenum">
              <a:rPr lang="en-UG" smtClean="0"/>
              <a:t>1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10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EB26C-D1DC-49D7-B116-D1632AAE3883}" type="slidenum">
              <a:rPr lang="en-UG" smtClean="0"/>
              <a:t>15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0258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0C68-8C8F-90B3-C258-BF78FB07B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4814-CA3F-3E31-50EA-F1AE9A8C8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F0B8-EB1F-9D05-B19E-86B39990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BCE5-8ECE-3CE5-3E9E-275BD8CC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A78B-8676-3EF4-D4AE-DB74460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1829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ED55-8AD6-856C-C9C8-F920FB32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452D8-B553-73C9-1D2E-B0798433E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C213-5B01-B6F4-C61E-89DDFD80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4C9F-A9CB-826B-B79A-3BD35C97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C2AB-01AA-09A7-9E2B-21D46E66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743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0C13B-89AB-67D3-409F-7F46E37BA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38A19-DFAA-2179-88A2-8ADA8A8F4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960D2-5B65-D91E-DDF9-97876A36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39C2-9BE4-F2DB-2E37-91114BBE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FF3F-CC99-217B-EB85-9A5478EB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9526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915F-34F3-4024-C7B6-11F02FBE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FE0F-AF35-45E4-BF2E-F4D8AA2B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C5C6-8416-C646-040C-A042EFA2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7881-8F8E-3E68-59A0-DFC94455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6295-47AF-2FB2-645B-FACE0552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48752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41B5-23AF-CE16-43A7-FAE58238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FE10E-31C2-2D60-8D5A-809DD845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5F1B5-C7BA-7F94-80BC-9168CB66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D3794-625F-F5A1-190C-F2819F77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9D61-BAAB-6A27-B4C6-B23C08FB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189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DCFA-C9B8-1D96-81C6-3AA22E6B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0644A-6D12-EC9B-64FC-7253CE25A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97FBD-2004-2BDC-AF2B-B5C969686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8F332-BAA8-DE56-B92D-3EFA7601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F4D67-6C36-0BF8-47FF-E357522B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AB8DC-8E13-D7B8-5470-FEA0FCC1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915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829A-D930-01AE-6D65-4B8AEDE2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71D4F-FC73-27A7-DA46-7DA55754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BA16-95CF-ACF8-8C6F-B27A78AB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7C786-A6AF-BFCD-BE3D-7DA7906F3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3174B-AEBD-D998-713B-082D0B00E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4B749-6D59-D545-C3EF-26478B59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A4D15-74BD-83BE-652E-36638B86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C273F-72E2-B365-90AD-FF101824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63426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6964-0E02-17D8-D7D6-79F41A5C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15349-A161-3909-D5E2-C3077A5C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DF7A6-B2F7-9566-81AF-417C33E9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9A596-BCE7-4AFF-9B6D-D972F1D8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0054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93311-28C9-76E1-559F-0AB4B7BB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83258-7ACB-656A-D5F2-9563D42F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DE82-4085-274B-6E83-21AE6516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5614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1BC-B311-2A30-9B08-5FF5FF70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AE99-8181-4805-6766-4F8B21BB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9FD36-2DA7-ED09-3087-37AA2EA29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98148-80AB-32C3-DA0B-5B7931C8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3CFED-9996-54A7-DED7-5F434BBE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8D9A-0EBA-DFCE-B99C-1847739B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83755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CB64-C368-C9DE-B2A1-A0BC437A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8A2E1-AB6F-C2E3-5254-4E07BCEC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7601B-7FA3-2AD5-E118-3CFC6BD22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AF4C-549C-3546-959E-B0EB6446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E512F-3C29-3C9F-2B05-6E620EA3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6834-CBC9-C46E-C7EA-DFC0A85E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24693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1649-C36C-14A5-E67C-D9A942A1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EE4D3-3750-78DE-A724-3E23B478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28FD2-C671-82AA-3CB4-9B6825D4D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E643-8612-48F3-9B32-9614403B1C12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B2BE7-B9FE-75F7-56ED-D288951C1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43D3-0D68-1159-44E8-C47A81B4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854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765DA-C6C8-4528-5860-4499726A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5D743-8ECC-0F8F-ED6C-6762DB121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45" y="893964"/>
            <a:ext cx="2822225" cy="2993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614B31-4A39-6260-9844-340B638BF992}"/>
              </a:ext>
            </a:extLst>
          </p:cNvPr>
          <p:cNvSpPr txBox="1"/>
          <p:nvPr/>
        </p:nvSpPr>
        <p:spPr>
          <a:xfrm>
            <a:off x="3494314" y="5964036"/>
            <a:ext cx="833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 Repo:</a:t>
            </a:r>
          </a:p>
          <a:p>
            <a:r>
              <a:rPr lang="en-UG" sz="1600" u="sng" dirty="0">
                <a:solidFill>
                  <a:srgbClr val="0070C0"/>
                </a:solidFill>
              </a:rPr>
              <a:t>https://github.com/Ainedembe-Denis/UCI-Online-Retail-II-Customer-Purchasing-Behavior-Analysis</a:t>
            </a:r>
          </a:p>
        </p:txBody>
      </p:sp>
    </p:spTree>
    <p:extLst>
      <p:ext uri="{BB962C8B-B14F-4D97-AF65-F5344CB8AC3E}">
        <p14:creationId xmlns:p14="http://schemas.microsoft.com/office/powerpoint/2010/main" val="25986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22302-43D3-ACDC-67FD-6FE8E792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9B7D1-CA03-7A08-EE56-746A13FC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8" y="3048862"/>
            <a:ext cx="5928354" cy="27858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BC271-6B91-D8A7-3D07-E50758B8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65" y="3048862"/>
            <a:ext cx="4999527" cy="27858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704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D113F-B1B9-CEF6-7571-A973BC81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4F298-D51F-A310-6203-83702DA3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" y="2135767"/>
            <a:ext cx="5740262" cy="4494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43B7D-67E3-2322-AAC8-810EC80D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76" y="2167344"/>
            <a:ext cx="4549827" cy="278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D82CA-8B1C-65FA-BE73-52983C20585A}"/>
              </a:ext>
            </a:extLst>
          </p:cNvPr>
          <p:cNvSpPr txBox="1"/>
          <p:nvPr/>
        </p:nvSpPr>
        <p:spPr>
          <a:xfrm>
            <a:off x="6959862" y="5276439"/>
            <a:ext cx="454982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G" b="1" dirty="0"/>
              <a:t>Findings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k=3 provides the best separation for this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score of 0.4144 indicates reasonable clustering quality</a:t>
            </a:r>
            <a:r>
              <a:rPr lang="en-US" sz="1600" dirty="0"/>
              <a:t>.</a:t>
            </a: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This suggests 3 distinct customer segments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D4916-F52B-7ED2-76DA-B18198977555}"/>
              </a:ext>
            </a:extLst>
          </p:cNvPr>
          <p:cNvSpPr txBox="1"/>
          <p:nvPr/>
        </p:nvSpPr>
        <p:spPr>
          <a:xfrm rot="16200000">
            <a:off x="-1756707" y="4423360"/>
            <a:ext cx="4308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dirty="0"/>
              <a:t>k-MEANS CLUSTERING -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01400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E56B8-9806-2D0D-B351-BC11C8BC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F5B74-5B2A-9842-E7EC-D271E9F3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" y="2483028"/>
            <a:ext cx="5039941" cy="40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E7BC1-0A69-F7AE-612E-0BB8450AF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3028"/>
            <a:ext cx="5242398" cy="2480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D2B6D-69DD-3B90-BF19-9D184AC2EF90}"/>
              </a:ext>
            </a:extLst>
          </p:cNvPr>
          <p:cNvSpPr txBox="1"/>
          <p:nvPr/>
        </p:nvSpPr>
        <p:spPr>
          <a:xfrm>
            <a:off x="6099510" y="5489453"/>
            <a:ext cx="52388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00" dirty="0"/>
              <a:t>Unlike k-Means, DBSCAN automatically flags outliers that don't fit the main segments.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C1529-9B9A-4DEA-75B8-F14AF6AC1005}"/>
              </a:ext>
            </a:extLst>
          </p:cNvPr>
          <p:cNvSpPr txBox="1"/>
          <p:nvPr/>
        </p:nvSpPr>
        <p:spPr>
          <a:xfrm rot="16200000">
            <a:off x="-1669619" y="4289542"/>
            <a:ext cx="4308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DBSCAN</a:t>
            </a:r>
            <a:r>
              <a:rPr lang="en-UG" sz="1500" dirty="0"/>
              <a:t> CLUSTERING -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88090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3A381-A8CD-8092-7DB5-9CD26B27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CF255-FB45-5728-804C-583BEAEE2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2" y="1775140"/>
            <a:ext cx="10821067" cy="40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681EC-D545-4D1E-D209-22FFBB57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D2A20-27B4-B88A-4DEC-10581FB2E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" y="1571848"/>
            <a:ext cx="10956473" cy="4068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461A9-684E-A198-69F4-EDE95E7A8186}"/>
              </a:ext>
            </a:extLst>
          </p:cNvPr>
          <p:cNvSpPr txBox="1"/>
          <p:nvPr/>
        </p:nvSpPr>
        <p:spPr>
          <a:xfrm>
            <a:off x="617763" y="5863543"/>
            <a:ext cx="109564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t-SNE is computationally expensive: it scales quadratically with the number of samples (O(n²)).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Used Sub sample of 5000 to keep t-SNE fast on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405379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3EA46-95EA-5810-0F57-EFF5AF72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90B95-788E-9782-81D0-26A9496C5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5" y="4154854"/>
            <a:ext cx="6616690" cy="22132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08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444CB-641F-A908-525A-07D18A6D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E6131-F33A-770A-3F43-27320B8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0" y="2618851"/>
            <a:ext cx="5359704" cy="387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CC3BD-7BB1-0EFD-B001-BC51A7FB1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31" y="2578600"/>
            <a:ext cx="5117041" cy="39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E13A6-0524-8B21-9306-33C3BBC2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84CCD-ACC9-7333-760B-275E1469D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1650048"/>
            <a:ext cx="10994572" cy="3575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39C6-9198-E1CD-954E-2ECA2BF414D6}"/>
              </a:ext>
            </a:extLst>
          </p:cNvPr>
          <p:cNvSpPr txBox="1"/>
          <p:nvPr/>
        </p:nvSpPr>
        <p:spPr>
          <a:xfrm>
            <a:off x="598714" y="5545531"/>
            <a:ext cx="10994572" cy="10156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500" dirty="0"/>
              <a:t>D</a:t>
            </a:r>
            <a:r>
              <a:rPr lang="en-UG" sz="1500" dirty="0" err="1"/>
              <a:t>espite</a:t>
            </a:r>
            <a:r>
              <a:rPr lang="en-UG" sz="1500" dirty="0"/>
              <a:t> similar silhouette scores, the Autoencoder embeddings show clearer separation. </a:t>
            </a:r>
            <a:r>
              <a:rPr lang="en-UG" sz="1500" dirty="0" err="1"/>
              <a:t>PCA’s</a:t>
            </a:r>
            <a:r>
              <a:rPr lang="en-UG" sz="1500" dirty="0"/>
              <a:t> score is boosted by the well-separated outliers, while the main clusters overlap. </a:t>
            </a:r>
            <a:endParaRPr lang="en-US" sz="1500" dirty="0"/>
          </a:p>
          <a:p>
            <a:pPr algn="just"/>
            <a:r>
              <a:rPr lang="en-UG" sz="1500" dirty="0"/>
              <a:t>The Autoencoder learned a latent space that better separates the customer segments, making the clusters more interpretable and actionable for business use.</a:t>
            </a:r>
          </a:p>
        </p:txBody>
      </p:sp>
    </p:spTree>
    <p:extLst>
      <p:ext uri="{BB962C8B-B14F-4D97-AF65-F5344CB8AC3E}">
        <p14:creationId xmlns:p14="http://schemas.microsoft.com/office/powerpoint/2010/main" val="25123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0743E-45C7-1590-483A-9A98F1F1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DC12B-E3F5-EC7A-4756-CB8078D7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5" y="2715462"/>
            <a:ext cx="5681849" cy="336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24FA3-B99B-9AB1-BA7B-79ECB1C8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27" y="2715462"/>
            <a:ext cx="4622582" cy="37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7EBD9-7364-41F3-33FE-5B25079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7C109-08C3-4102-3229-401E4667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8" y="2311342"/>
            <a:ext cx="10836935" cy="302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F803D-8B54-D5D9-1054-F19D1153448A}"/>
              </a:ext>
            </a:extLst>
          </p:cNvPr>
          <p:cNvSpPr txBox="1"/>
          <p:nvPr/>
        </p:nvSpPr>
        <p:spPr>
          <a:xfrm>
            <a:off x="636607" y="5732306"/>
            <a:ext cx="10836935" cy="58477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sz="1600" dirty="0"/>
              <a:t>FP-Growth identified 1,056 frequent </a:t>
            </a:r>
            <a:r>
              <a:rPr lang="en-UG" sz="1600" dirty="0" err="1"/>
              <a:t>itemsets</a:t>
            </a:r>
            <a:r>
              <a:rPr lang="en-UG" sz="1600" dirty="0"/>
              <a:t> and generated 848 association rules, leveraging the insights to inform cross-selling and bundling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76756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5AB01F-2004-ECA5-A7A8-D097F474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388AE-B354-2602-8202-DD9636A6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739D3-E0AE-17B6-4E83-601D6214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2AED6-8308-EC70-114A-BFA3221E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4" y="1841880"/>
            <a:ext cx="10609802" cy="42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6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5E73F-662F-C99E-5335-7BE02BC8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D4018-570E-02DB-3D29-4016FB83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16" y="1269337"/>
            <a:ext cx="8530417" cy="4108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0CB28-5698-7559-BD3A-E5B8DDF16C0D}"/>
              </a:ext>
            </a:extLst>
          </p:cNvPr>
          <p:cNvSpPr txBox="1"/>
          <p:nvPr/>
        </p:nvSpPr>
        <p:spPr>
          <a:xfrm>
            <a:off x="704415" y="5588663"/>
            <a:ext cx="1057318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k-Means: Cluster 0=Low-value (62.5%), Cluster 1=Bulk buyers (0.05%), Cluster 2=Medium-value regular (37.5%)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Autoencoder: Cluster 0=Low-value (56.9%), Cluster 1=High-value frequent (12.0%), Cluster 2=Medium-value occasional (31.1%)</a:t>
            </a:r>
          </a:p>
        </p:txBody>
      </p:sp>
    </p:spTree>
    <p:extLst>
      <p:ext uri="{BB962C8B-B14F-4D97-AF65-F5344CB8AC3E}">
        <p14:creationId xmlns:p14="http://schemas.microsoft.com/office/powerpoint/2010/main" val="180449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DDD3D-B630-3183-582B-D00328AC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7B516-F3A8-87EB-F10A-EEF450F2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19AE0-D980-1039-2B9A-24F7086B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8" y="1195033"/>
            <a:ext cx="10750372" cy="52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2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A59D4-BC9B-91EB-5DE3-482CF316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E6EB-3F3A-3609-60CB-DECC3648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14DF8-ECAA-08BE-2B51-73665A63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3" y="1212009"/>
            <a:ext cx="6248858" cy="5286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57B79-8514-2915-809C-353DEBD2CD65}"/>
              </a:ext>
            </a:extLst>
          </p:cNvPr>
          <p:cNvSpPr txBox="1"/>
          <p:nvPr/>
        </p:nvSpPr>
        <p:spPr>
          <a:xfrm>
            <a:off x="7151915" y="1298139"/>
            <a:ext cx="460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600" b="1" dirty="0"/>
              <a:t>COMPARISON: PCA vs Deep Embedding Clusters</a:t>
            </a:r>
          </a:p>
          <a:p>
            <a:endParaRPr lang="en-UG" sz="1600" dirty="0"/>
          </a:p>
          <a:p>
            <a:r>
              <a:rPr lang="en-UG" sz="1600" b="1" dirty="0"/>
              <a:t>CLUSTERING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k-Means on PCA (2D):    0.5484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k-Means on Autoencoder embeddings:  0.5468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Difference:    0.0017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PCA performs better by:  0.30%</a:t>
            </a:r>
          </a:p>
        </p:txBody>
      </p:sp>
    </p:spTree>
    <p:extLst>
      <p:ext uri="{BB962C8B-B14F-4D97-AF65-F5344CB8AC3E}">
        <p14:creationId xmlns:p14="http://schemas.microsoft.com/office/powerpoint/2010/main" val="36836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5F80D-BF79-D8C3-7413-91B46517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785BB-7763-85A2-6314-140309BD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8"/>
            <a:ext cx="12192000" cy="6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3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B53F7-07FE-45B8-1E2E-8C349EEA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FD72-012C-32D8-0E0A-2D138273720A}"/>
              </a:ext>
            </a:extLst>
          </p:cNvPr>
          <p:cNvSpPr txBox="1"/>
          <p:nvPr/>
        </p:nvSpPr>
        <p:spPr>
          <a:xfrm>
            <a:off x="685800" y="3803694"/>
            <a:ext cx="952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dirty="0"/>
              <a:t>AINEDEMBE DENIS </a:t>
            </a:r>
          </a:p>
          <a:p>
            <a:r>
              <a:rPr lang="en-UG" dirty="0"/>
              <a:t>2024-M132-23999</a:t>
            </a:r>
          </a:p>
          <a:p>
            <a:endParaRPr lang="en-UG" dirty="0"/>
          </a:p>
          <a:p>
            <a:r>
              <a:rPr lang="en-UG" b="1" dirty="0"/>
              <a:t>GitHub Repo:</a:t>
            </a:r>
          </a:p>
          <a:p>
            <a:r>
              <a:rPr lang="en-UG" u="sng" dirty="0">
                <a:solidFill>
                  <a:srgbClr val="0070C0"/>
                </a:solidFill>
              </a:rPr>
              <a:t>https://github.com/Ainedembe-Denis/UCI-Online-Retail-II-Customer-Purchasing-Behavior-Analysis</a:t>
            </a:r>
          </a:p>
        </p:txBody>
      </p:sp>
    </p:spTree>
    <p:extLst>
      <p:ext uri="{BB962C8B-B14F-4D97-AF65-F5344CB8AC3E}">
        <p14:creationId xmlns:p14="http://schemas.microsoft.com/office/powerpoint/2010/main" val="132471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C66F-1F13-FC0D-BCCD-C09B5333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1AD19-00F3-0CC2-663F-19AA62B4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2A24-5683-0CE0-3120-139CF830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834A9-2DA0-03CE-39CE-F2CC0A07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C801-5005-DC30-05BC-57470A63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1" y="1300432"/>
            <a:ext cx="7545321" cy="265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BFE7-EE11-2E43-DD0B-67EDCB11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03" y="1300432"/>
            <a:ext cx="3438788" cy="2653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E341B-7710-AAB4-7EC0-A7AF83E55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1" y="4159622"/>
            <a:ext cx="3993374" cy="2478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C2FCD6-7CA1-8B16-ECC8-0C34806C36EC}"/>
              </a:ext>
            </a:extLst>
          </p:cNvPr>
          <p:cNvSpPr txBox="1"/>
          <p:nvPr/>
        </p:nvSpPr>
        <p:spPr>
          <a:xfrm>
            <a:off x="5584035" y="4891112"/>
            <a:ext cx="62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000" b="1" dirty="0"/>
              <a:t>Dataset Composition:</a:t>
            </a:r>
            <a:endParaRPr lang="en-US" sz="2000" b="1" dirty="0"/>
          </a:p>
          <a:p>
            <a:endParaRPr lang="en-UG" sz="2000" b="1" dirty="0"/>
          </a:p>
          <a:p>
            <a:r>
              <a:rPr lang="en-UG" sz="2000" dirty="0"/>
              <a:t>The dataset is </a:t>
            </a:r>
            <a:r>
              <a:rPr lang="en-US" sz="2000" dirty="0"/>
              <a:t>huge </a:t>
            </a:r>
            <a:r>
              <a:rPr lang="en-UG" sz="2000" dirty="0"/>
              <a:t>in size, containing </a:t>
            </a:r>
            <a:r>
              <a:rPr lang="en-UG" sz="2000" b="1" dirty="0"/>
              <a:t>1,067,371</a:t>
            </a:r>
            <a:r>
              <a:rPr lang="en-UG" sz="2000" dirty="0"/>
              <a:t> individual transaction records</a:t>
            </a:r>
          </a:p>
        </p:txBody>
      </p:sp>
    </p:spTree>
    <p:extLst>
      <p:ext uri="{BB962C8B-B14F-4D97-AF65-F5344CB8AC3E}">
        <p14:creationId xmlns:p14="http://schemas.microsoft.com/office/powerpoint/2010/main" val="46415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846F9-4D6B-D0D7-B709-B7F36AE9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F15AB-FDF9-0832-536F-6C9EB3414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" y="2730890"/>
            <a:ext cx="10780205" cy="38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9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EC7EA-19A2-3A3C-CD2B-4A91243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E26DD-01AC-9CA9-0484-3B02985E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2387551"/>
            <a:ext cx="6078431" cy="3294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BE3A4-CD15-5FB8-D5F9-6345685D68EA}"/>
              </a:ext>
            </a:extLst>
          </p:cNvPr>
          <p:cNvSpPr txBox="1"/>
          <p:nvPr/>
        </p:nvSpPr>
        <p:spPr>
          <a:xfrm>
            <a:off x="8623395" y="5470188"/>
            <a:ext cx="2371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E6C2C-1C37-BCEA-D2E1-2A85DCC97D5B}"/>
              </a:ext>
            </a:extLst>
          </p:cNvPr>
          <p:cNvSpPr txBox="1"/>
          <p:nvPr/>
        </p:nvSpPr>
        <p:spPr>
          <a:xfrm>
            <a:off x="7055853" y="2274771"/>
            <a:ext cx="4582885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G" dirty="0"/>
              <a:t>Group</a:t>
            </a:r>
            <a:r>
              <a:rPr lang="en-US" dirty="0"/>
              <a:t>ed the</a:t>
            </a:r>
            <a:r>
              <a:rPr lang="en-UG" dirty="0"/>
              <a:t> data by </a:t>
            </a:r>
            <a:r>
              <a:rPr lang="en-UG" dirty="0" err="1"/>
              <a:t>CustomerID</a:t>
            </a:r>
            <a:r>
              <a:rPr lang="en-UG" dirty="0"/>
              <a:t> &amp;</a:t>
            </a:r>
            <a:r>
              <a:rPr lang="en-US" dirty="0"/>
              <a:t> then</a:t>
            </a:r>
            <a:r>
              <a:rPr lang="en-UG" dirty="0"/>
              <a:t> calculate</a:t>
            </a:r>
            <a:r>
              <a:rPr lang="en-US" dirty="0"/>
              <a:t>d</a:t>
            </a:r>
            <a:r>
              <a:rPr lang="en-UG" dirty="0"/>
              <a:t> aggregates</a:t>
            </a:r>
            <a:r>
              <a:rPr lang="en-US" dirty="0"/>
              <a:t>:</a:t>
            </a:r>
          </a:p>
          <a:p>
            <a:pPr algn="just"/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Compute</a:t>
            </a:r>
            <a:r>
              <a:rPr lang="en-US" dirty="0"/>
              <a:t>d</a:t>
            </a:r>
            <a:r>
              <a:rPr lang="en-UG" dirty="0"/>
              <a:t> Total</a:t>
            </a:r>
            <a:r>
              <a:rPr lang="en-US" dirty="0"/>
              <a:t> </a:t>
            </a:r>
            <a:r>
              <a:rPr lang="en-UG" dirty="0"/>
              <a:t>Spending, Transaction</a:t>
            </a:r>
            <a:r>
              <a:rPr lang="en-US" dirty="0"/>
              <a:t> </a:t>
            </a:r>
            <a:r>
              <a:rPr lang="en-UG" dirty="0"/>
              <a:t>Count, Total</a:t>
            </a:r>
            <a:r>
              <a:rPr lang="en-US" dirty="0"/>
              <a:t> </a:t>
            </a:r>
            <a:r>
              <a:rPr lang="en-UG" dirty="0"/>
              <a:t>Qty and Avg</a:t>
            </a:r>
            <a:r>
              <a:rPr lang="en-US" dirty="0"/>
              <a:t>. </a:t>
            </a:r>
            <a:r>
              <a:rPr lang="en-UG" dirty="0"/>
              <a:t>Basket</a:t>
            </a:r>
            <a:r>
              <a:rPr lang="en-US" dirty="0"/>
              <a:t> </a:t>
            </a:r>
            <a:r>
              <a:rPr lang="en-UG" dirty="0"/>
              <a:t>Size per customer.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Compute Average basket size </a:t>
            </a:r>
            <a:endParaRPr lang="en-US" dirty="0"/>
          </a:p>
          <a:p>
            <a:pPr algn="just"/>
            <a:r>
              <a:rPr lang="en-US" dirty="0"/>
              <a:t>      </a:t>
            </a:r>
            <a:r>
              <a:rPr lang="en-UG" dirty="0"/>
              <a:t>= (total items / number of invoices)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Customers aggregated: 5</a:t>
            </a:r>
            <a:r>
              <a:rPr lang="en-US" dirty="0"/>
              <a:t>,</a:t>
            </a:r>
            <a:r>
              <a:rPr lang="en-UG" dirty="0"/>
              <a:t>881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70913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1BC5-34C6-9F8A-77A3-467BB91D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0758-7C01-9F3A-DB1E-0AD93CA6F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" y="2462346"/>
            <a:ext cx="11140233" cy="3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330</Words>
  <Application>Microsoft Office PowerPoint</Application>
  <PresentationFormat>Widescreen</PresentationFormat>
  <Paragraphs>41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Ainedembe Denis</dc:creator>
  <cp:lastModifiedBy>Ainedembe Denis</cp:lastModifiedBy>
  <cp:revision>90</cp:revision>
  <dcterms:created xsi:type="dcterms:W3CDTF">2025-12-12T15:07:51Z</dcterms:created>
  <dcterms:modified xsi:type="dcterms:W3CDTF">2025-12-13T08:00:15Z</dcterms:modified>
</cp:coreProperties>
</file>